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537" r:id="rId2"/>
    <p:sldId id="328" r:id="rId3"/>
    <p:sldId id="552" r:id="rId4"/>
    <p:sldId id="553" r:id="rId5"/>
    <p:sldId id="582" r:id="rId6"/>
    <p:sldId id="583" r:id="rId7"/>
    <p:sldId id="554" r:id="rId8"/>
    <p:sldId id="555" r:id="rId9"/>
    <p:sldId id="584" r:id="rId10"/>
    <p:sldId id="556" r:id="rId11"/>
    <p:sldId id="557" r:id="rId12"/>
    <p:sldId id="558" r:id="rId13"/>
    <p:sldId id="560" r:id="rId14"/>
    <p:sldId id="407" r:id="rId15"/>
    <p:sldId id="561" r:id="rId16"/>
    <p:sldId id="562" r:id="rId17"/>
    <p:sldId id="563" r:id="rId18"/>
    <p:sldId id="564" r:id="rId19"/>
    <p:sldId id="565" r:id="rId20"/>
    <p:sldId id="566" r:id="rId21"/>
    <p:sldId id="567" r:id="rId22"/>
    <p:sldId id="568" r:id="rId23"/>
    <p:sldId id="569" r:id="rId24"/>
    <p:sldId id="570" r:id="rId25"/>
    <p:sldId id="577" r:id="rId26"/>
    <p:sldId id="571" r:id="rId27"/>
    <p:sldId id="586" r:id="rId28"/>
    <p:sldId id="572" r:id="rId29"/>
    <p:sldId id="573" r:id="rId30"/>
    <p:sldId id="575" r:id="rId31"/>
    <p:sldId id="579" r:id="rId32"/>
    <p:sldId id="576" r:id="rId33"/>
    <p:sldId id="585" r:id="rId34"/>
    <p:sldId id="587" r:id="rId35"/>
    <p:sldId id="5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633"/>
    <p:restoredTop sz="94672"/>
  </p:normalViewPr>
  <p:slideViewPr>
    <p:cSldViewPr snapToGrid="0" snapToObjects="1">
      <p:cViewPr varScale="1">
        <p:scale>
          <a:sx n="88" d="100"/>
          <a:sy n="88" d="100"/>
        </p:scale>
        <p:origin x="208"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4/5/23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4/5/23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4/5/23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4/5/23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1230841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09262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Some 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Cr,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2109490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98581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Limiting phenomena</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3070132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162526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kinetics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132772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2736685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233681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106090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Covered </a:t>
            </a:r>
            <a:r>
              <a:rPr lang="en-US" sz="2000" dirty="0" err="1"/>
              <a:t>hydriding</a:t>
            </a:r>
            <a:r>
              <a:rPr lang="en-US" sz="2000" dirty="0"/>
              <a:t> in the cladding</a:t>
            </a:r>
          </a:p>
          <a:p>
            <a:r>
              <a:rPr lang="en-US" sz="2000" dirty="0"/>
              <a:t>Hydrogen is produced through corrosion and picked up by cladding, forming hydrides</a:t>
            </a:r>
          </a:p>
          <a:p>
            <a:r>
              <a:rPr lang="en-US" sz="2000" dirty="0"/>
              <a:t>Hydrides are brittle, and so reduce the ductility of the cladding</a:t>
            </a:r>
          </a:p>
          <a:p>
            <a:r>
              <a:rPr lang="en-US" sz="2000" dirty="0"/>
              <a:t>Preferentially form on the outer rim of the cladding due to stress state and solubility</a:t>
            </a:r>
          </a:p>
          <a:p>
            <a:endParaRPr lang="en-US" sz="2000" dirty="0"/>
          </a:p>
          <a:p>
            <a:r>
              <a:rPr lang="en-US" sz="2000" dirty="0"/>
              <a:t>Covered RIA type accidents</a:t>
            </a:r>
          </a:p>
          <a:p>
            <a:r>
              <a:rPr lang="en-US" sz="2000" dirty="0"/>
              <a:t>RIA is often caused in PWR/BWR by control rod ejection/drop</a:t>
            </a:r>
          </a:p>
          <a:p>
            <a:r>
              <a:rPr lang="en-US" sz="2000" dirty="0"/>
              <a:t>Shorter pulses have greater impact than longer pulses (given same energy deposition)</a:t>
            </a:r>
          </a:p>
          <a:p>
            <a:r>
              <a:rPr lang="en-US" sz="2000" dirty="0"/>
              <a:t>Effects of RIA depend on burnup </a:t>
            </a:r>
            <a:r>
              <a:rPr lang="en-US" sz="2000" dirty="0" err="1"/>
              <a:t>includefission</a:t>
            </a:r>
            <a:r>
              <a:rPr lang="en-US" sz="2000" dirty="0"/>
              <a:t> gas, FCMI, oxide layer, hydrides, cladding pressure, </a:t>
            </a:r>
            <a:r>
              <a:rPr lang="en-US" sz="2000" dirty="0" err="1"/>
              <a:t>etc</a:t>
            </a:r>
            <a:endParaRPr lang="en-US" sz="2000"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345025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1393934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606355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774682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719977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water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25</a:t>
            </a:fld>
            <a:endParaRPr lang="en-US"/>
          </a:p>
        </p:txBody>
      </p:sp>
    </p:spTree>
    <p:extLst>
      <p:ext uri="{BB962C8B-B14F-4D97-AF65-F5344CB8AC3E}">
        <p14:creationId xmlns:p14="http://schemas.microsoft.com/office/powerpoint/2010/main" val="631912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2E77-31AB-F546-9341-5E688A3FEC64}"/>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7C7F56AD-1ED8-C841-913F-284D136CDA16}"/>
              </a:ext>
            </a:extLst>
          </p:cNvPr>
          <p:cNvSpPr>
            <a:spLocks noGrp="1"/>
          </p:cNvSpPr>
          <p:nvPr>
            <p:ph idx="1"/>
          </p:nvPr>
        </p:nvSpPr>
        <p:spPr/>
        <p:txBody>
          <a:bodyPr/>
          <a:lstStyle/>
          <a:p>
            <a:r>
              <a:rPr lang="en-US" dirty="0"/>
              <a:t>Excellent water quality is essential if material degradation is to be controlled</a:t>
            </a:r>
          </a:p>
          <a:p>
            <a:r>
              <a:rPr lang="en-US" dirty="0"/>
              <a:t>Primary system water chemistry affects fuel performance through the deposition of corrosion products on fuel pin surfaces</a:t>
            </a:r>
          </a:p>
          <a:p>
            <a:r>
              <a:rPr lang="en-US" dirty="0"/>
              <a:t>In the early days of nuclear power plant operation, impurities in the coolant water were a major factor in causing excessive corrosion</a:t>
            </a:r>
          </a:p>
          <a:p>
            <a:r>
              <a:rPr lang="en-US" dirty="0"/>
              <a:t>Chlorides and sulfates are particularly aggressive in increasing intergranular stress corrosion cracking (IGSCC) and other corrosion processes</a:t>
            </a:r>
          </a:p>
          <a:p>
            <a:r>
              <a:rPr lang="en-US" dirty="0"/>
              <a:t>Initial efforts to improve water quality brought about a slow but steady reduction in impurities through improved design and operation of purification systems</a:t>
            </a:r>
          </a:p>
          <a:p>
            <a:endParaRPr lang="en-US" dirty="0"/>
          </a:p>
        </p:txBody>
      </p:sp>
      <p:sp>
        <p:nvSpPr>
          <p:cNvPr id="4" name="Slide Number Placeholder 3">
            <a:extLst>
              <a:ext uri="{FF2B5EF4-FFF2-40B4-BE49-F238E27FC236}">
                <a16:creationId xmlns:a16="http://schemas.microsoft.com/office/drawing/2014/main" id="{99AC9B1E-E8C9-7143-98CB-9210C6D04189}"/>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00145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7DB5-8C9F-9272-DF93-739A40E25745}"/>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329644BD-EDB8-9CB0-DEBB-F80F7AF8E06B}"/>
              </a:ext>
            </a:extLst>
          </p:cNvPr>
          <p:cNvSpPr>
            <a:spLocks noGrp="1"/>
          </p:cNvSpPr>
          <p:nvPr>
            <p:ph idx="1"/>
          </p:nvPr>
        </p:nvSpPr>
        <p:spPr/>
        <p:txBody>
          <a:bodyPr/>
          <a:lstStyle/>
          <a:p>
            <a:r>
              <a:rPr lang="en-US" sz="2400" dirty="0"/>
              <a:t>Excellent water chemistry alone is not sufficient to control corrosion, thus programs to modify water chemistry, including minimizing oxygen to reduce the electrochemical corrosion potential (ECP) in BWRs, and oxygen and pH control in PWRs, have been implemented </a:t>
            </a:r>
          </a:p>
          <a:p>
            <a:r>
              <a:rPr lang="en-US" sz="2400" dirty="0"/>
              <a:t>Additives to further inhibit the corrosion process have been developed and are now in widespread use</a:t>
            </a:r>
          </a:p>
          <a:p>
            <a:r>
              <a:rPr lang="en-US" sz="2400" dirty="0"/>
              <a:t>Water chemistry advances are now an important part of the overall operating strategy to control material degradation</a:t>
            </a:r>
          </a:p>
          <a:p>
            <a:endParaRPr lang="en-US" dirty="0"/>
          </a:p>
        </p:txBody>
      </p:sp>
      <p:sp>
        <p:nvSpPr>
          <p:cNvPr id="4" name="Slide Number Placeholder 3">
            <a:extLst>
              <a:ext uri="{FF2B5EF4-FFF2-40B4-BE49-F238E27FC236}">
                <a16:creationId xmlns:a16="http://schemas.microsoft.com/office/drawing/2014/main" id="{2BBBF92D-7B6E-5B6B-CFEF-769C07D52DFD}"/>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579169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320-2ECA-1E43-BDFF-1C32856B8FEE}"/>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4CC80E29-EDF9-0543-8546-62EDFAF23A66}"/>
              </a:ext>
            </a:extLst>
          </p:cNvPr>
          <p:cNvSpPr>
            <a:spLocks noGrp="1"/>
          </p:cNvSpPr>
          <p:nvPr>
            <p:ph idx="1"/>
          </p:nvPr>
        </p:nvSpPr>
        <p:spPr>
          <a:xfrm>
            <a:off x="609600" y="2160495"/>
            <a:ext cx="5486400" cy="3965670"/>
          </a:xfrm>
        </p:spPr>
        <p:txBody>
          <a:bodyPr/>
          <a:lstStyle/>
          <a:p>
            <a:r>
              <a:rPr lang="en-US" sz="2000" dirty="0"/>
              <a:t>In the very early days of PWR operation, heavy crud buildup on fuel cladding surfaces was caused by the transport of corrosion products from the steam generators into the reactor core</a:t>
            </a:r>
          </a:p>
          <a:p>
            <a:r>
              <a:rPr lang="en-US" sz="2000" dirty="0"/>
              <a:t>Activated corrosion products caused high-radiation fields on out-of-core surfaces fuel performance was compromised, and even coolant flow issues were observed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0672EE-E4FF-464D-87CA-23D31AAFB0E2}"/>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38D9087E-3AB1-2E4C-82A4-B17FFD078179}"/>
              </a:ext>
            </a:extLst>
          </p:cNvPr>
          <p:cNvPicPr>
            <a:picLocks noChangeAspect="1"/>
          </p:cNvPicPr>
          <p:nvPr/>
        </p:nvPicPr>
        <p:blipFill>
          <a:blip r:embed="rId2"/>
          <a:stretch>
            <a:fillRect/>
          </a:stretch>
        </p:blipFill>
        <p:spPr>
          <a:xfrm>
            <a:off x="6349722" y="2572439"/>
            <a:ext cx="5508379" cy="2791131"/>
          </a:xfrm>
          <a:prstGeom prst="rect">
            <a:avLst/>
          </a:prstGeom>
        </p:spPr>
      </p:pic>
    </p:spTree>
    <p:extLst>
      <p:ext uri="{BB962C8B-B14F-4D97-AF65-F5344CB8AC3E}">
        <p14:creationId xmlns:p14="http://schemas.microsoft.com/office/powerpoint/2010/main" val="3958262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8147-EFBE-954A-A3F0-4A5820900ADC}"/>
              </a:ext>
            </a:extLst>
          </p:cNvPr>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7011F2F3-4EEC-1444-9406-6886637FC502}"/>
              </a:ext>
            </a:extLst>
          </p:cNvPr>
          <p:cNvSpPr>
            <a:spLocks noGrp="1"/>
          </p:cNvSpPr>
          <p:nvPr>
            <p:ph idx="1"/>
          </p:nvPr>
        </p:nvSpPr>
        <p:spPr>
          <a:xfrm>
            <a:off x="609600" y="2160495"/>
            <a:ext cx="7895771" cy="3965670"/>
          </a:xfrm>
        </p:spPr>
        <p:txBody>
          <a:bodyPr/>
          <a:lstStyle/>
          <a:p>
            <a:r>
              <a:rPr lang="en-US" sz="2000" dirty="0"/>
              <a:t>A corrosion product called Chalk River unidentified deposit (CRUD) accumulates on the Ni alloy and stainless-steel surfaces</a:t>
            </a:r>
          </a:p>
          <a:p>
            <a:r>
              <a:rPr lang="en-US" sz="2000" dirty="0"/>
              <a:t>CRUD is an accumulation of materials and corrosion products that is composed of either dissolved ions or solid particles such as Ni, Fe, and Co on fuel rod cladding surfaces in NPPs</a:t>
            </a:r>
          </a:p>
          <a:p>
            <a:r>
              <a:rPr lang="en-US" sz="2000" dirty="0"/>
              <a:t>CRUD degrades heat production by nuclear fuel because it is slowly eroded by the circulation of the hot pressurized water and later deposited on the cladding or outer housing of fuel rods</a:t>
            </a:r>
          </a:p>
          <a:p>
            <a:r>
              <a:rPr lang="en-US" sz="2000" dirty="0"/>
              <a:t>The chemical composition of CRUD varies depending on the types of refueling cycles and the constituents of the basic metal material</a:t>
            </a:r>
          </a:p>
          <a:p>
            <a:r>
              <a:rPr lang="en-US" sz="2000" dirty="0"/>
              <a:t>Irradiation can produce radionuclides in the CRUD, such as 60Co and 63Ni</a:t>
            </a:r>
          </a:p>
        </p:txBody>
      </p:sp>
      <p:sp>
        <p:nvSpPr>
          <p:cNvPr id="4" name="Slide Number Placeholder 3">
            <a:extLst>
              <a:ext uri="{FF2B5EF4-FFF2-40B4-BE49-F238E27FC236}">
                <a16:creationId xmlns:a16="http://schemas.microsoft.com/office/drawing/2014/main" id="{A2295A89-B649-1C45-A313-3F355BD15582}"/>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dirty="0"/>
          </a:p>
        </p:txBody>
      </p:sp>
      <p:pic>
        <p:nvPicPr>
          <p:cNvPr id="1026" name="Picture 2" descr="Heavy CRUD deposition on fuel rods at the Palo Verde Nuclear Generating...  | Download Scientific Diagram">
            <a:extLst>
              <a:ext uri="{FF2B5EF4-FFF2-40B4-BE49-F238E27FC236}">
                <a16:creationId xmlns:a16="http://schemas.microsoft.com/office/drawing/2014/main" id="{8398156C-CEE2-F42C-D0E8-81B7FE874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371" y="2358343"/>
            <a:ext cx="3604261" cy="330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345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48FC-36C3-5C4F-941A-D87FB9DED5C1}"/>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28D3FEC1-F7DC-0244-B126-8B006EC8A4BF}"/>
              </a:ext>
            </a:extLst>
          </p:cNvPr>
          <p:cNvSpPr>
            <a:spLocks noGrp="1"/>
          </p:cNvSpPr>
          <p:nvPr>
            <p:ph idx="1"/>
          </p:nvPr>
        </p:nvSpPr>
        <p:spPr/>
        <p:txBody>
          <a:bodyPr/>
          <a:lstStyle/>
          <a:p>
            <a:r>
              <a:rPr lang="en-US" sz="2000" dirty="0"/>
              <a:t>PWR problems were initially mitigated by imposing a hydrogen overpressure on the primary system, reducing the corrosion potential, and raising the primary chemistry pH</a:t>
            </a:r>
          </a:p>
          <a:p>
            <a:r>
              <a:rPr lang="en-US" sz="2000" dirty="0"/>
              <a:t>Commercial PWR power plants use a steadily decreasing concentration of boric acid as a chemical shim (for reactor control) throughout the fuel cycle, which results in the use of lithium hydroxide to control pH</a:t>
            </a:r>
          </a:p>
          <a:p>
            <a:r>
              <a:rPr lang="en-US" sz="2000" dirty="0"/>
              <a:t>The concept of ‘coordinated boron and lithium’ was developed, whereby the concentration of </a:t>
            </a:r>
            <a:r>
              <a:rPr lang="en-US" sz="2000" dirty="0" err="1"/>
              <a:t>LiOH</a:t>
            </a:r>
            <a:r>
              <a:rPr lang="en-US" sz="2000" dirty="0"/>
              <a:t> was gradually reduced in line with the boric acid reduction to maintain a constant pH</a:t>
            </a:r>
          </a:p>
          <a:p>
            <a:r>
              <a:rPr lang="en-US" sz="2000" dirty="0"/>
              <a:t>It was determined that heavy fuel crud buildup was avoided if a constant pH of at least 6.9 was maintained</a:t>
            </a:r>
          </a:p>
          <a:p>
            <a:r>
              <a:rPr lang="en-US" sz="2000" dirty="0"/>
              <a:t>Zinc injection is utilized to reduce radiation fields, and also inhibits SCC</a:t>
            </a:r>
          </a:p>
          <a:p>
            <a:endParaRPr lang="en-US" sz="2000" dirty="0"/>
          </a:p>
          <a:p>
            <a:endParaRPr lang="en-US" sz="2000" dirty="0"/>
          </a:p>
        </p:txBody>
      </p:sp>
      <p:sp>
        <p:nvSpPr>
          <p:cNvPr id="4" name="Slide Number Placeholder 3">
            <a:extLst>
              <a:ext uri="{FF2B5EF4-FFF2-40B4-BE49-F238E27FC236}">
                <a16:creationId xmlns:a16="http://schemas.microsoft.com/office/drawing/2014/main" id="{19113E70-3461-2748-91F6-6B737FEEDF89}"/>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3241420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220-1256-004D-A46A-860F4CCF4AD8}"/>
              </a:ext>
            </a:extLst>
          </p:cNvPr>
          <p:cNvSpPr>
            <a:spLocks noGrp="1"/>
          </p:cNvSpPr>
          <p:nvPr>
            <p:ph type="title"/>
          </p:nvPr>
        </p:nvSpPr>
        <p:spPr/>
        <p:txBody>
          <a:bodyPr/>
          <a:lstStyle/>
          <a:p>
            <a:r>
              <a:rPr lang="en-US" dirty="0"/>
              <a:t>Radiation Control</a:t>
            </a:r>
          </a:p>
        </p:txBody>
      </p:sp>
      <p:sp>
        <p:nvSpPr>
          <p:cNvPr id="3" name="Content Placeholder 2">
            <a:extLst>
              <a:ext uri="{FF2B5EF4-FFF2-40B4-BE49-F238E27FC236}">
                <a16:creationId xmlns:a16="http://schemas.microsoft.com/office/drawing/2014/main" id="{E92720F9-E029-CA4F-905B-409E6DEB0733}"/>
              </a:ext>
            </a:extLst>
          </p:cNvPr>
          <p:cNvSpPr>
            <a:spLocks noGrp="1"/>
          </p:cNvSpPr>
          <p:nvPr>
            <p:ph idx="1"/>
          </p:nvPr>
        </p:nvSpPr>
        <p:spPr/>
        <p:txBody>
          <a:bodyPr/>
          <a:lstStyle/>
          <a:p>
            <a:r>
              <a:rPr lang="en-US" sz="2000" dirty="0"/>
              <a:t>Corrosion products deposited on the fuel become activated, are released back into the coolant, and may be deposited on out-of-core surfaces</a:t>
            </a:r>
          </a:p>
          <a:p>
            <a:r>
              <a:rPr lang="en-US" sz="2000" dirty="0"/>
              <a:t>During shutdowns, the major radiation source for personnel exposure is activated corrosion products, deposited on primary system surfaces</a:t>
            </a:r>
          </a:p>
          <a:p>
            <a:r>
              <a:rPr lang="en-US" sz="2000" dirty="0"/>
              <a:t>The mechanism of the zinc ion effect is complex, as release of </a:t>
            </a:r>
            <a:r>
              <a:rPr lang="en-US" sz="2000" baseline="30000" dirty="0"/>
              <a:t>60</a:t>
            </a:r>
            <a:r>
              <a:rPr lang="en-US" sz="2000" dirty="0"/>
              <a:t>Co from fuel crud is reduced, and deposition out-core is also reduced</a:t>
            </a:r>
          </a:p>
          <a:p>
            <a:r>
              <a:rPr lang="en-US" sz="2000" dirty="0"/>
              <a:t>Aqueous zinc ion promotes the formation of a more protective spinel-structured corrosion film on stainless steel, especially when reducing conditions are present</a:t>
            </a:r>
          </a:p>
          <a:p>
            <a:r>
              <a:rPr lang="en-US" sz="2000" dirty="0"/>
              <a:t>Both cobalt and zinc favor tetrahedral sites in the spinel structure, but the site preference energy favors zinc incorporation</a:t>
            </a:r>
          </a:p>
          <a:p>
            <a:r>
              <a:rPr lang="en-US" sz="2000" dirty="0"/>
              <a:t>The </a:t>
            </a:r>
            <a:r>
              <a:rPr lang="en-US" sz="2000" baseline="30000" dirty="0"/>
              <a:t>60</a:t>
            </a:r>
            <a:r>
              <a:rPr lang="en-US" sz="2000" dirty="0"/>
              <a:t>Co remains longer in the water and is eventually removed by the cleanup system</a:t>
            </a:r>
          </a:p>
          <a:p>
            <a:endParaRPr lang="en-US" sz="2000" dirty="0"/>
          </a:p>
        </p:txBody>
      </p:sp>
      <p:sp>
        <p:nvSpPr>
          <p:cNvPr id="4" name="Slide Number Placeholder 3">
            <a:extLst>
              <a:ext uri="{FF2B5EF4-FFF2-40B4-BE49-F238E27FC236}">
                <a16:creationId xmlns:a16="http://schemas.microsoft.com/office/drawing/2014/main" id="{B161F9CF-48AB-2543-8AD6-EE3D9FF6F362}"/>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3509847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3F2F-49AA-C446-870B-C96ED33952B4}"/>
              </a:ext>
            </a:extLst>
          </p:cNvPr>
          <p:cNvSpPr>
            <a:spLocks noGrp="1"/>
          </p:cNvSpPr>
          <p:nvPr>
            <p:ph type="title"/>
          </p:nvPr>
        </p:nvSpPr>
        <p:spPr/>
        <p:txBody>
          <a:bodyPr/>
          <a:lstStyle/>
          <a:p>
            <a:r>
              <a:rPr lang="en-US" dirty="0"/>
              <a:t>PWR Water Chemistry</a:t>
            </a:r>
          </a:p>
        </p:txBody>
      </p:sp>
      <p:sp>
        <p:nvSpPr>
          <p:cNvPr id="4" name="Slide Number Placeholder 3">
            <a:extLst>
              <a:ext uri="{FF2B5EF4-FFF2-40B4-BE49-F238E27FC236}">
                <a16:creationId xmlns:a16="http://schemas.microsoft.com/office/drawing/2014/main" id="{A46367C6-E053-0442-B281-D57772FF1362}"/>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F2E66B19-9605-A24C-A925-111391E636CA}"/>
              </a:ext>
            </a:extLst>
          </p:cNvPr>
          <p:cNvPicPr>
            <a:picLocks noChangeAspect="1"/>
          </p:cNvPicPr>
          <p:nvPr/>
        </p:nvPicPr>
        <p:blipFill>
          <a:blip r:embed="rId2"/>
          <a:stretch>
            <a:fillRect/>
          </a:stretch>
        </p:blipFill>
        <p:spPr>
          <a:xfrm>
            <a:off x="4940489" y="2198687"/>
            <a:ext cx="7057409" cy="4220140"/>
          </a:xfrm>
          <a:prstGeom prst="rect">
            <a:avLst/>
          </a:prstGeom>
        </p:spPr>
      </p:pic>
      <p:pic>
        <p:nvPicPr>
          <p:cNvPr id="6" name="Picture 5">
            <a:extLst>
              <a:ext uri="{FF2B5EF4-FFF2-40B4-BE49-F238E27FC236}">
                <a16:creationId xmlns:a16="http://schemas.microsoft.com/office/drawing/2014/main" id="{0C721905-C656-AE49-800D-0371F73CE6DD}"/>
              </a:ext>
            </a:extLst>
          </p:cNvPr>
          <p:cNvPicPr>
            <a:picLocks noChangeAspect="1"/>
          </p:cNvPicPr>
          <p:nvPr/>
        </p:nvPicPr>
        <p:blipFill>
          <a:blip r:embed="rId3"/>
          <a:stretch>
            <a:fillRect/>
          </a:stretch>
        </p:blipFill>
        <p:spPr>
          <a:xfrm>
            <a:off x="382801" y="2579686"/>
            <a:ext cx="4711700" cy="3378200"/>
          </a:xfrm>
          <a:prstGeom prst="rect">
            <a:avLst/>
          </a:prstGeom>
        </p:spPr>
      </p:pic>
    </p:spTree>
    <p:extLst>
      <p:ext uri="{BB962C8B-B14F-4D97-AF65-F5344CB8AC3E}">
        <p14:creationId xmlns:p14="http://schemas.microsoft.com/office/powerpoint/2010/main" val="3092764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FC24-2EBA-A09B-C24A-74219BD03C53}"/>
              </a:ext>
            </a:extLst>
          </p:cNvPr>
          <p:cNvSpPr>
            <a:spLocks noGrp="1"/>
          </p:cNvSpPr>
          <p:nvPr>
            <p:ph type="title"/>
          </p:nvPr>
        </p:nvSpPr>
        <p:spPr/>
        <p:txBody>
          <a:bodyPr/>
          <a:lstStyle/>
          <a:p>
            <a:r>
              <a:rPr lang="en-US" dirty="0"/>
              <a:t>BWR Water Chemistry</a:t>
            </a:r>
          </a:p>
        </p:txBody>
      </p:sp>
      <p:sp>
        <p:nvSpPr>
          <p:cNvPr id="3" name="Content Placeholder 2">
            <a:extLst>
              <a:ext uri="{FF2B5EF4-FFF2-40B4-BE49-F238E27FC236}">
                <a16:creationId xmlns:a16="http://schemas.microsoft.com/office/drawing/2014/main" id="{8FE8D090-DEFE-6C39-DF07-955626F08728}"/>
              </a:ext>
            </a:extLst>
          </p:cNvPr>
          <p:cNvSpPr>
            <a:spLocks noGrp="1"/>
          </p:cNvSpPr>
          <p:nvPr>
            <p:ph idx="1"/>
          </p:nvPr>
        </p:nvSpPr>
        <p:spPr>
          <a:xfrm>
            <a:off x="609600" y="2160495"/>
            <a:ext cx="5486400" cy="3965670"/>
          </a:xfrm>
        </p:spPr>
        <p:txBody>
          <a:bodyPr/>
          <a:lstStyle/>
          <a:p>
            <a:r>
              <a:rPr lang="en-US" dirty="0"/>
              <a:t>Similarly, BWR water chemistry has to be optimized to meet requirements on material degradation, fuel performance, and control of radiation fields</a:t>
            </a:r>
          </a:p>
          <a:p>
            <a:r>
              <a:rPr lang="en-US" dirty="0"/>
              <a:t>BWR chemistry strategies have changed over time, focusing on purity, limiting SCC, and control of radiation fields</a:t>
            </a:r>
          </a:p>
        </p:txBody>
      </p:sp>
      <p:sp>
        <p:nvSpPr>
          <p:cNvPr id="4" name="Slide Number Placeholder 3">
            <a:extLst>
              <a:ext uri="{FF2B5EF4-FFF2-40B4-BE49-F238E27FC236}">
                <a16:creationId xmlns:a16="http://schemas.microsoft.com/office/drawing/2014/main" id="{F17178F3-F12D-C831-FCB6-59A1A0A534D5}"/>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2D592F25-5B3B-84CF-4F64-47206818B7DF}"/>
              </a:ext>
            </a:extLst>
          </p:cNvPr>
          <p:cNvPicPr>
            <a:picLocks noChangeAspect="1"/>
          </p:cNvPicPr>
          <p:nvPr/>
        </p:nvPicPr>
        <p:blipFill>
          <a:blip r:embed="rId2"/>
          <a:stretch>
            <a:fillRect/>
          </a:stretch>
        </p:blipFill>
        <p:spPr>
          <a:xfrm>
            <a:off x="6697578" y="1924832"/>
            <a:ext cx="5378308" cy="2429454"/>
          </a:xfrm>
          <a:prstGeom prst="rect">
            <a:avLst/>
          </a:prstGeom>
        </p:spPr>
      </p:pic>
      <p:pic>
        <p:nvPicPr>
          <p:cNvPr id="6" name="Picture 5">
            <a:extLst>
              <a:ext uri="{FF2B5EF4-FFF2-40B4-BE49-F238E27FC236}">
                <a16:creationId xmlns:a16="http://schemas.microsoft.com/office/drawing/2014/main" id="{009DD2BD-A69A-E017-DC13-7B27DC080E54}"/>
              </a:ext>
            </a:extLst>
          </p:cNvPr>
          <p:cNvPicPr>
            <a:picLocks noChangeAspect="1"/>
          </p:cNvPicPr>
          <p:nvPr/>
        </p:nvPicPr>
        <p:blipFill>
          <a:blip r:embed="rId3"/>
          <a:stretch>
            <a:fillRect/>
          </a:stretch>
        </p:blipFill>
        <p:spPr>
          <a:xfrm>
            <a:off x="7373257" y="4385975"/>
            <a:ext cx="3417207" cy="2335501"/>
          </a:xfrm>
          <a:prstGeom prst="rect">
            <a:avLst/>
          </a:prstGeom>
        </p:spPr>
      </p:pic>
    </p:spTree>
    <p:extLst>
      <p:ext uri="{BB962C8B-B14F-4D97-AF65-F5344CB8AC3E}">
        <p14:creationId xmlns:p14="http://schemas.microsoft.com/office/powerpoint/2010/main" val="2103440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DA82-5869-7FBE-87D9-EAD25B16D2D8}"/>
              </a:ext>
            </a:extLst>
          </p:cNvPr>
          <p:cNvSpPr>
            <a:spLocks noGrp="1"/>
          </p:cNvSpPr>
          <p:nvPr>
            <p:ph type="title"/>
          </p:nvPr>
        </p:nvSpPr>
        <p:spPr/>
        <p:txBody>
          <a:bodyPr/>
          <a:lstStyle/>
          <a:p>
            <a:r>
              <a:rPr lang="en-US" dirty="0"/>
              <a:t>IGSCC Mitigation</a:t>
            </a:r>
          </a:p>
        </p:txBody>
      </p:sp>
      <p:sp>
        <p:nvSpPr>
          <p:cNvPr id="3" name="Content Placeholder 2">
            <a:extLst>
              <a:ext uri="{FF2B5EF4-FFF2-40B4-BE49-F238E27FC236}">
                <a16:creationId xmlns:a16="http://schemas.microsoft.com/office/drawing/2014/main" id="{F21C536B-EEF7-C80A-B3F4-F689DDBB32F3}"/>
              </a:ext>
            </a:extLst>
          </p:cNvPr>
          <p:cNvSpPr>
            <a:spLocks noGrp="1"/>
          </p:cNvSpPr>
          <p:nvPr>
            <p:ph idx="1"/>
          </p:nvPr>
        </p:nvSpPr>
        <p:spPr/>
        <p:txBody>
          <a:bodyPr/>
          <a:lstStyle/>
          <a:p>
            <a:r>
              <a:rPr lang="en-US" dirty="0"/>
              <a:t>Intergranular SCC (IGSCC) of 304 stainless steel core internals (and other materials) is one of the key chemistry control issues in BWRs</a:t>
            </a:r>
          </a:p>
          <a:p>
            <a:r>
              <a:rPr lang="en-US" dirty="0"/>
              <a:t>The control of the electrochemical potential (Redox potential) by hydrogen injection was effective at reducing IGSCC</a:t>
            </a:r>
          </a:p>
          <a:p>
            <a:r>
              <a:rPr lang="en-US" dirty="0"/>
              <a:t>Move from normal water chemistry (NWC) to hydrogen water chemistry (HWC) limits crack growth</a:t>
            </a:r>
          </a:p>
          <a:p>
            <a:r>
              <a:rPr lang="en-US" dirty="0"/>
              <a:t>Added noble metals (such as Pt) as coating on surfaces, or injection into water to increase efficiency of HWC</a:t>
            </a:r>
          </a:p>
          <a:p>
            <a:endParaRPr lang="en-US" dirty="0"/>
          </a:p>
        </p:txBody>
      </p:sp>
      <p:sp>
        <p:nvSpPr>
          <p:cNvPr id="4" name="Slide Number Placeholder 3">
            <a:extLst>
              <a:ext uri="{FF2B5EF4-FFF2-40B4-BE49-F238E27FC236}">
                <a16:creationId xmlns:a16="http://schemas.microsoft.com/office/drawing/2014/main" id="{A1FB336E-AFB3-8CFE-6666-317CC409A1A6}"/>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spTree>
    <p:extLst>
      <p:ext uri="{BB962C8B-B14F-4D97-AF65-F5344CB8AC3E}">
        <p14:creationId xmlns:p14="http://schemas.microsoft.com/office/powerpoint/2010/main" val="158263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E803-125B-E348-B0C9-85977B7214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19A972-2863-5A46-B96A-18CA22718CD8}"/>
              </a:ext>
            </a:extLst>
          </p:cNvPr>
          <p:cNvSpPr>
            <a:spLocks noGrp="1"/>
          </p:cNvSpPr>
          <p:nvPr>
            <p:ph idx="1"/>
          </p:nvPr>
        </p:nvSpPr>
        <p:spPr/>
        <p:txBody>
          <a:bodyPr/>
          <a:lstStyle/>
          <a:p>
            <a:r>
              <a:rPr lang="en-US" dirty="0"/>
              <a:t>Brief overview of water chemistry concerns</a:t>
            </a:r>
          </a:p>
          <a:p>
            <a:r>
              <a:rPr lang="en-US" dirty="0"/>
              <a:t>Primary system water chemistry affects fuel performance through the deposition of corrosion products on fuel pin surfaces</a:t>
            </a:r>
          </a:p>
          <a:p>
            <a:r>
              <a:rPr lang="en-US" dirty="0"/>
              <a:t>Control measures such as dissolved H2 and balancing </a:t>
            </a:r>
            <a:r>
              <a:rPr lang="en-US" dirty="0" err="1"/>
              <a:t>LiOH</a:t>
            </a:r>
            <a:r>
              <a:rPr lang="en-US" dirty="0"/>
              <a:t> to boron content are utilized to control the pH</a:t>
            </a:r>
          </a:p>
          <a:p>
            <a:r>
              <a:rPr lang="en-US" dirty="0"/>
              <a:t>Zinc injection is utilized to control radiation fields</a:t>
            </a:r>
          </a:p>
        </p:txBody>
      </p:sp>
      <p:sp>
        <p:nvSpPr>
          <p:cNvPr id="4" name="Slide Number Placeholder 3">
            <a:extLst>
              <a:ext uri="{FF2B5EF4-FFF2-40B4-BE49-F238E27FC236}">
                <a16:creationId xmlns:a16="http://schemas.microsoft.com/office/drawing/2014/main" id="{55CA28B6-0FE4-1743-B12F-A0D6C68DB76F}"/>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33850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during the heat-up and may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16824</TotalTime>
  <Words>2614</Words>
  <Application>Microsoft Macintosh PowerPoint</Application>
  <PresentationFormat>Widescreen</PresentationFormat>
  <Paragraphs>223</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NCStateU-horizontal-left-logo</vt:lpstr>
      <vt:lpstr>Nuclear Fuel Performance</vt:lpstr>
      <vt:lpstr>Last time</vt:lpstr>
      <vt:lpstr>Loss of Coolant Accident (LOCA)</vt:lpstr>
      <vt:lpstr>Loss of Coolant Accident (LOCA)</vt:lpstr>
      <vt:lpstr>LOCA</vt:lpstr>
      <vt:lpstr>LOCA</vt:lpstr>
      <vt:lpstr>Oxidation</vt:lpstr>
      <vt:lpstr>Effect of Burnup</vt:lpstr>
      <vt:lpstr>Embrittlement</vt:lpstr>
      <vt:lpstr>Mitigation through design</vt:lpstr>
      <vt:lpstr>Accident Tolerance</vt:lpstr>
      <vt:lpstr>Some ATF options being pursued</vt:lpstr>
      <vt:lpstr>Summary</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lpstr>water chemistry</vt:lpstr>
      <vt:lpstr>Water Chemistry</vt:lpstr>
      <vt:lpstr>Water Chemistry</vt:lpstr>
      <vt:lpstr>PWR Water Chemistry</vt:lpstr>
      <vt:lpstr>CRUD</vt:lpstr>
      <vt:lpstr>PWR Water Chemistry</vt:lpstr>
      <vt:lpstr>Radiation Control</vt:lpstr>
      <vt:lpstr>PWR Water Chemistry</vt:lpstr>
      <vt:lpstr>BWR Water Chemistry</vt:lpstr>
      <vt:lpstr>IGSCC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138</cp:revision>
  <dcterms:created xsi:type="dcterms:W3CDTF">2020-02-19T20:03:05Z</dcterms:created>
  <dcterms:modified xsi:type="dcterms:W3CDTF">2023-04-06T18:36:25Z</dcterms:modified>
</cp:coreProperties>
</file>